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7"/>
  </p:notesMasterIdLst>
  <p:sldIdLst>
    <p:sldId id="256" r:id="rId3"/>
    <p:sldId id="258" r:id="rId4"/>
    <p:sldId id="293" r:id="rId5"/>
    <p:sldId id="259" r:id="rId6"/>
    <p:sldId id="260" r:id="rId7"/>
    <p:sldId id="283" r:id="rId8"/>
    <p:sldId id="284" r:id="rId9"/>
    <p:sldId id="269" r:id="rId10"/>
    <p:sldId id="289" r:id="rId11"/>
    <p:sldId id="295" r:id="rId12"/>
    <p:sldId id="268" r:id="rId13"/>
    <p:sldId id="263" r:id="rId14"/>
    <p:sldId id="285" r:id="rId15"/>
    <p:sldId id="264" r:id="rId16"/>
    <p:sldId id="270" r:id="rId17"/>
    <p:sldId id="265" r:id="rId18"/>
    <p:sldId id="267" r:id="rId19"/>
    <p:sldId id="266" r:id="rId20"/>
    <p:sldId id="286" r:id="rId21"/>
    <p:sldId id="287" r:id="rId22"/>
    <p:sldId id="271" r:id="rId23"/>
    <p:sldId id="272" r:id="rId24"/>
    <p:sldId id="273" r:id="rId25"/>
    <p:sldId id="274" r:id="rId26"/>
    <p:sldId id="275" r:id="rId27"/>
    <p:sldId id="294" r:id="rId28"/>
    <p:sldId id="276" r:id="rId29"/>
    <p:sldId id="279" r:id="rId30"/>
    <p:sldId id="290" r:id="rId31"/>
    <p:sldId id="277" r:id="rId32"/>
    <p:sldId id="280" r:id="rId33"/>
    <p:sldId id="291" r:id="rId34"/>
    <p:sldId id="288" r:id="rId35"/>
    <p:sldId id="28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82957" autoAdjust="0"/>
  </p:normalViewPr>
  <p:slideViewPr>
    <p:cSldViewPr>
      <p:cViewPr varScale="1">
        <p:scale>
          <a:sx n="92" d="100"/>
          <a:sy n="92" d="100"/>
        </p:scale>
        <p:origin x="-15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1608" y="122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8EFFE-CCA9-4448-A4D1-77DD064C814F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BF76F-0657-4F51-9F0E-DDB3022CDC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Morning… sustainable development focus on cannabis Hemp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Cannabis Hemp is the missing piece in the puzzle of </a:t>
            </a:r>
            <a:r>
              <a:rPr lang="en-US" dirty="0" err="1" smtClean="0"/>
              <a:t>ENVironmental</a:t>
            </a:r>
            <a:r>
              <a:rPr lang="en-US" dirty="0" smtClean="0"/>
              <a:t> and </a:t>
            </a:r>
            <a:r>
              <a:rPr lang="en-US" dirty="0" err="1" smtClean="0"/>
              <a:t>ECOnomic</a:t>
            </a:r>
            <a:r>
              <a:rPr lang="en-US" dirty="0" smtClean="0"/>
              <a:t> sustainability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Litter?</a:t>
            </a:r>
            <a:r>
              <a:rPr lang="en-US" baseline="0" dirty="0" smtClean="0"/>
              <a:t> Pick up others?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Its pure insanity to make items for 5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use out of plastic lasting 500 years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Pacific Vortex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are NOT living sustainably. We are orchestrating our own extinction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Borrow from Dr Jules… </a:t>
            </a:r>
            <a:r>
              <a:rPr lang="en-US" sz="1200" dirty="0" smtClean="0">
                <a:latin typeface="Franklin Gothic Demi" pitchFamily="34" charset="0"/>
              </a:rPr>
              <a:t>What we do now about what we inherited  yesterday must </a:t>
            </a:r>
            <a:br>
              <a:rPr lang="en-US" sz="1200" dirty="0" smtClean="0">
                <a:latin typeface="Franklin Gothic Demi" pitchFamily="34" charset="0"/>
              </a:rPr>
            </a:br>
            <a:r>
              <a:rPr lang="en-US" sz="1200" dirty="0" smtClean="0">
                <a:latin typeface="Franklin Gothic Demi" pitchFamily="34" charset="0"/>
              </a:rPr>
              <a:t>give answers for today and lay the foundation for tomorrow</a:t>
            </a:r>
            <a:endParaRPr lang="en-GB" sz="1200" dirty="0" smtClean="0">
              <a:latin typeface="Franklin Gothic Demi" pitchFamily="34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Little</a:t>
            </a:r>
            <a:r>
              <a:rPr lang="en-US" baseline="0" dirty="0" smtClean="0"/>
              <a:t> bit of</a:t>
            </a:r>
            <a:r>
              <a:rPr lang="en-US" dirty="0" smtClean="0"/>
              <a:t> chemistry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start this now. All </a:t>
            </a:r>
            <a:r>
              <a:rPr lang="en-US" dirty="0" err="1" smtClean="0"/>
              <a:t>technonlgy</a:t>
            </a:r>
            <a:r>
              <a:rPr lang="en-US" dirty="0" smtClean="0"/>
              <a:t> is here now.</a:t>
            </a:r>
          </a:p>
          <a:p>
            <a:r>
              <a:rPr lang="en-US" dirty="0" smtClean="0"/>
              <a:t>A 2 storey concrete regular size family home would cost </a:t>
            </a:r>
            <a:r>
              <a:rPr lang="en-US" dirty="0" err="1" smtClean="0"/>
              <a:t>lucians</a:t>
            </a:r>
            <a:r>
              <a:rPr lang="en-US" dirty="0" smtClean="0"/>
              <a:t> perhaps 5000 instead of 500,000</a:t>
            </a:r>
          </a:p>
          <a:p>
            <a:r>
              <a:rPr lang="en-US" dirty="0" smtClean="0"/>
              <a:t>Buildings bridges highways culverts sidewalks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Last budget.</a:t>
            </a:r>
          </a:p>
          <a:p>
            <a:r>
              <a:rPr lang="en-US" dirty="0" smtClean="0"/>
              <a:t>How much would we save</a:t>
            </a:r>
            <a:r>
              <a:rPr lang="en-US" baseline="0" dirty="0" smtClean="0"/>
              <a:t> on buildings highways bridges and sidewalks? </a:t>
            </a:r>
          </a:p>
          <a:p>
            <a:r>
              <a:rPr lang="en-US" baseline="0" dirty="0" smtClean="0"/>
              <a:t>Culverts…</a:t>
            </a:r>
          </a:p>
          <a:p>
            <a:r>
              <a:rPr lang="en-US" baseline="0" dirty="0" smtClean="0"/>
              <a:t>How many sidewalks could we have that we </a:t>
            </a:r>
            <a:r>
              <a:rPr lang="en-US" baseline="0" dirty="0" err="1" smtClean="0"/>
              <a:t>couoldnt</a:t>
            </a:r>
            <a:r>
              <a:rPr lang="en-US" baseline="0" dirty="0" smtClean="0"/>
              <a:t> otherwise!</a:t>
            </a:r>
          </a:p>
          <a:p>
            <a:r>
              <a:rPr lang="en-US" baseline="0" dirty="0" smtClean="0"/>
              <a:t>How would this NOT be good?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Hurds</a:t>
            </a:r>
            <a:r>
              <a:rPr lang="en-US" baseline="0" dirty="0" smtClean="0"/>
              <a:t> + natural resin or binding agent and high pressure. For stronger composite apply heat.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plants store solar energy therefore can be fermented to produce ethanol</a:t>
            </a:r>
          </a:p>
          <a:p>
            <a:r>
              <a:rPr lang="en-US" dirty="0" smtClean="0"/>
              <a:t>But high cellulose works best</a:t>
            </a:r>
          </a:p>
          <a:p>
            <a:r>
              <a:rPr lang="en-US" dirty="0" smtClean="0"/>
              <a:t>Plants provide O for combustion, emissions will be CO2 and water (called closed cycle) both reabsorbed by plants</a:t>
            </a:r>
          </a:p>
          <a:p>
            <a:r>
              <a:rPr lang="en-US" dirty="0" smtClean="0"/>
              <a:t>Can be undertaken small or large scale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116 yrs ago or 119</a:t>
            </a:r>
          </a:p>
          <a:p>
            <a:r>
              <a:rPr lang="en-US" baseline="0" dirty="0" smtClean="0"/>
              <a:t>Adding 10% ethanol lowers emissions 25-30%</a:t>
            </a:r>
          </a:p>
          <a:p>
            <a:r>
              <a:rPr lang="en-US" baseline="0" dirty="0" smtClean="0"/>
              <a:t>15% mix 40% low CO and 50% less smoke</a:t>
            </a:r>
          </a:p>
          <a:p>
            <a:r>
              <a:rPr lang="en-US" baseline="0" dirty="0" smtClean="0"/>
              <a:t>Vehicle fueled on ethanol drive 35,000 miles no carbon deposit in engine or exhaust</a:t>
            </a:r>
          </a:p>
          <a:p>
            <a:r>
              <a:rPr lang="en-US" baseline="0" dirty="0" smtClean="0"/>
              <a:t>Ethanol &amp; methanol from biomass provide higher octane and less CO</a:t>
            </a:r>
          </a:p>
          <a:p>
            <a:r>
              <a:rPr lang="en-US" baseline="0" dirty="0" smtClean="0"/>
              <a:t>Jamaica oxygenates with sugarcane ethanol?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solar charge this one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Oil can be used as food or fuel and compatible</a:t>
            </a:r>
            <a:r>
              <a:rPr lang="en-US" baseline="0" dirty="0" smtClean="0"/>
              <a:t> with current distillery equip. is Lubricating oil</a:t>
            </a:r>
            <a:r>
              <a:rPr lang="en-US" dirty="0" smtClean="0"/>
              <a:t>  </a:t>
            </a:r>
          </a:p>
          <a:p>
            <a:r>
              <a:rPr lang="en-US" dirty="0" smtClean="0"/>
              <a:t>Lowest in sat fats, </a:t>
            </a:r>
            <a:r>
              <a:rPr lang="en-US" dirty="0" err="1" smtClean="0"/>
              <a:t>colesterol</a:t>
            </a:r>
            <a:r>
              <a:rPr lang="en-US" dirty="0" smtClean="0"/>
              <a:t> lowering</a:t>
            </a:r>
          </a:p>
          <a:p>
            <a:r>
              <a:rPr lang="en-US" baseline="0" dirty="0" smtClean="0"/>
              <a:t>hemp oil highest in total essential  poly un sat fatty acids at 81%</a:t>
            </a:r>
          </a:p>
          <a:p>
            <a:r>
              <a:rPr lang="en-US" baseline="0" dirty="0" smtClean="0"/>
              <a:t>3:1 ratio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All 20 amino acids, including the 9 essential amino acids (EAAs) our bodies cannot produce.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could aid, if not heal, immune deficiency diseases. has been used to treat nutritional  </a:t>
            </a:r>
            <a:br>
              <a:rPr lang="en-US" dirty="0" smtClean="0"/>
            </a:br>
            <a:r>
              <a:rPr lang="en-US" dirty="0" smtClean="0"/>
              <a:t>   deficiencies brought on by tuberculosis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A perfect 3:1 ratio of Omega-6 </a:t>
            </a:r>
            <a:r>
              <a:rPr lang="en-US" dirty="0" err="1" smtClean="0"/>
              <a:t>Linoleic</a:t>
            </a:r>
            <a:r>
              <a:rPr lang="en-US" dirty="0" smtClean="0"/>
              <a:t> Acid and Omega-3 </a:t>
            </a:r>
            <a:r>
              <a:rPr lang="en-US" dirty="0" err="1" smtClean="0"/>
              <a:t>Linolenic</a:t>
            </a:r>
            <a:r>
              <a:rPr lang="en-US" dirty="0" smtClean="0"/>
              <a:t> Acid – for cardiovascular health and general    strengthening of the immune system.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A superior vegetarian source of protein considered easily digestible.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A rich source of </a:t>
            </a:r>
            <a:r>
              <a:rPr lang="en-US" dirty="0" err="1" smtClean="0"/>
              <a:t>phytonutrients</a:t>
            </a:r>
            <a:r>
              <a:rPr lang="en-US" dirty="0" smtClean="0"/>
              <a:t>, the disease-protective element of plants with benefits protecting your immunity,    bloodstream, tissues, cells, skin, organs and mitochondria.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* The richest known source of polyunsaturated essential fatty acids.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fact as long as its not glass or</a:t>
            </a:r>
            <a:r>
              <a:rPr lang="en-US" baseline="0" dirty="0" smtClean="0"/>
              <a:t> metal, it can be made with hemp</a:t>
            </a:r>
          </a:p>
          <a:p>
            <a:r>
              <a:rPr lang="en-US" dirty="0" smtClean="0"/>
              <a:t>…in</a:t>
            </a:r>
            <a:r>
              <a:rPr lang="en-US" baseline="0" dirty="0" smtClean="0"/>
              <a:t> every</a:t>
            </a:r>
            <a:r>
              <a:rPr lang="en-US" dirty="0" smtClean="0"/>
              <a:t> case the resulting product is superior to its environmentally devastating counterpart.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Trash to treasure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Shampoos, hair cream, gel, skin cream, ointment, massage oil, moisturizer etc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flower tops are where </a:t>
            </a:r>
            <a:r>
              <a:rPr lang="en-US" dirty="0" err="1" smtClean="0"/>
              <a:t>cannabinoids</a:t>
            </a:r>
            <a:r>
              <a:rPr lang="en-US" dirty="0" smtClean="0"/>
              <a:t> are concentrated.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Brownies, smoking, oils rubs, raw juice…  </a:t>
            </a:r>
            <a:r>
              <a:rPr lang="en-US" baseline="0" dirty="0" smtClean="0"/>
              <a:t>Vaporizer eliminates risks posed by smoking</a:t>
            </a:r>
            <a:endParaRPr lang="en-US" dirty="0" smtClean="0"/>
          </a:p>
          <a:p>
            <a:r>
              <a:rPr lang="en-US" dirty="0" smtClean="0"/>
              <a:t>This</a:t>
            </a:r>
            <a:r>
              <a:rPr lang="en-US" baseline="0" dirty="0" smtClean="0"/>
              <a:t> is the part that will get you high if there is . This part of the female is ganja or marijuana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Anandamide</a:t>
            </a:r>
            <a:r>
              <a:rPr lang="en-US" sz="1200" dirty="0" smtClean="0"/>
              <a:t> and 2AG (ad-glycerol)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Existing evidence proves that it has been used as a medicine since 16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century BC.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Dioscorides</a:t>
            </a:r>
            <a:r>
              <a:rPr lang="en-US" sz="1200" dirty="0" smtClean="0"/>
              <a:t> </a:t>
            </a:r>
            <a:r>
              <a:rPr lang="en-US" sz="1200" dirty="0" err="1" smtClean="0"/>
              <a:t>materia</a:t>
            </a:r>
            <a:r>
              <a:rPr lang="en-US" sz="1200" dirty="0" smtClean="0"/>
              <a:t> </a:t>
            </a:r>
            <a:r>
              <a:rPr lang="en-US" sz="1200" dirty="0" err="1" smtClean="0"/>
              <a:t>medica</a:t>
            </a:r>
            <a:r>
              <a:rPr lang="en-US" sz="1200" dirty="0" smtClean="0"/>
              <a:t> and plenty others  including over 600 the US </a:t>
            </a:r>
            <a:r>
              <a:rPr lang="en-US" sz="1200" dirty="0" err="1" smtClean="0"/>
              <a:t>Pharmacopea</a:t>
            </a:r>
            <a:r>
              <a:rPr lang="en-US" sz="1200" dirty="0" smtClean="0"/>
              <a:t> from 1869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until it was suddenly and covertly banned via name changing (MARIJUANA)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by RF’s puppet FDR, in Aug 1937 via a non existent tax stamp…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and later the DEA schedule of controlled substances</a:t>
            </a:r>
            <a:endParaRPr lang="en-GB" sz="1200" dirty="0" smtClean="0"/>
          </a:p>
          <a:p>
            <a:r>
              <a:rPr lang="en-US" dirty="0" smtClean="0"/>
              <a:t>As if that </a:t>
            </a:r>
            <a:r>
              <a:rPr lang="en-US" dirty="0" err="1" smtClean="0"/>
              <a:t>isnt</a:t>
            </a:r>
            <a:r>
              <a:rPr lang="en-US" baseline="0" dirty="0" smtClean="0"/>
              <a:t> bad enough… remember the hippies? </a:t>
            </a:r>
          </a:p>
          <a:p>
            <a:r>
              <a:rPr lang="en-US" baseline="0" dirty="0" smtClean="0"/>
              <a:t>1971 commission found it harmless… so </a:t>
            </a:r>
            <a:r>
              <a:rPr lang="en-US" baseline="0" dirty="0" err="1" smtClean="0"/>
              <a:t>nixon</a:t>
            </a:r>
            <a:r>
              <a:rPr lang="en-US" baseline="0" dirty="0" smtClean="0"/>
              <a:t> did the only logical thing… he dissolved NDA formed DEA </a:t>
            </a:r>
          </a:p>
          <a:p>
            <a:r>
              <a:rPr lang="en-US" baseline="0" dirty="0" smtClean="0"/>
              <a:t>Wrote up 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Heavy smokers</a:t>
            </a:r>
            <a:r>
              <a:rPr lang="en-US" baseline="0" dirty="0" smtClean="0"/>
              <a:t> of cannabis have lower incidences of cancers than the general population</a:t>
            </a:r>
          </a:p>
          <a:p>
            <a:r>
              <a:rPr lang="en-US" baseline="0" dirty="0" smtClean="0"/>
              <a:t>Including those who have never smoked anything at all</a:t>
            </a:r>
          </a:p>
          <a:p>
            <a:r>
              <a:rPr lang="en-US" baseline="0" dirty="0" smtClean="0"/>
              <a:t>Concern about the LIE… and what else youths will reject as true.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NOW know that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endocannabinoids</a:t>
            </a:r>
            <a:r>
              <a:rPr lang="en-US" baseline="0" dirty="0" smtClean="0"/>
              <a:t> are essential </a:t>
            </a:r>
          </a:p>
          <a:p>
            <a:r>
              <a:rPr lang="en-US" baseline="0" dirty="0" smtClean="0"/>
              <a:t>and insufficient levels cause a whole host of problems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rimonabant</a:t>
            </a:r>
            <a:r>
              <a:rPr lang="en-US" baseline="0" dirty="0" smtClean="0"/>
              <a:t>)</a:t>
            </a:r>
          </a:p>
          <a:p>
            <a:r>
              <a:rPr lang="en-US" dirty="0" smtClean="0"/>
              <a:t>Grows brain cells and protects neurons…. </a:t>
            </a:r>
          </a:p>
          <a:p>
            <a:r>
              <a:rPr lang="en-US" dirty="0" smtClean="0"/>
              <a:t>CB1 – movement, memory processing, and pain modulation</a:t>
            </a:r>
          </a:p>
          <a:p>
            <a:r>
              <a:rPr lang="en-US" dirty="0" smtClean="0"/>
              <a:t>Few</a:t>
            </a:r>
            <a:r>
              <a:rPr lang="en-US" baseline="0" dirty="0" smtClean="0"/>
              <a:t> in brain stem which may account for the lack of cannabis related acute fatalities.</a:t>
            </a:r>
          </a:p>
          <a:p>
            <a:r>
              <a:rPr lang="en-US" baseline="0" dirty="0" smtClean="0"/>
              <a:t>CB2 – mainly in immune cells… controls </a:t>
            </a:r>
            <a:r>
              <a:rPr lang="en-US" baseline="0" dirty="0" err="1" smtClean="0"/>
              <a:t>inflamation</a:t>
            </a:r>
            <a:r>
              <a:rPr lang="en-US" baseline="0" dirty="0" smtClean="0"/>
              <a:t>… no psychological effects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9Thc binds to cb1 at 41nm strongest agonist</a:t>
            </a:r>
          </a:p>
          <a:p>
            <a:r>
              <a:rPr lang="en-US" baseline="0" dirty="0" smtClean="0"/>
              <a:t>8thc to cb1 at 126nm</a:t>
            </a:r>
          </a:p>
          <a:p>
            <a:r>
              <a:rPr lang="en-US" baseline="0" dirty="0" err="1" smtClean="0"/>
              <a:t>Cbg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cbd</a:t>
            </a:r>
            <a:r>
              <a:rPr lang="en-US" baseline="0" dirty="0" smtClean="0"/>
              <a:t> have low affinity to cb1’s </a:t>
            </a:r>
            <a:r>
              <a:rPr lang="en-US" baseline="0" dirty="0" err="1" smtClean="0"/>
              <a:t>cbd</a:t>
            </a:r>
            <a:r>
              <a:rPr lang="en-US" baseline="0" dirty="0" smtClean="0"/>
              <a:t> to cb1 at 4350nm antagonist</a:t>
            </a:r>
          </a:p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6630507</a:t>
            </a:r>
          </a:p>
          <a:p>
            <a:r>
              <a:rPr lang="en-US" dirty="0" smtClean="0"/>
              <a:t>It appears pale people have</a:t>
            </a:r>
            <a:r>
              <a:rPr lang="en-US" baseline="0" dirty="0" smtClean="0"/>
              <a:t> rationalized them selves into another monopoly</a:t>
            </a:r>
          </a:p>
          <a:p>
            <a:r>
              <a:rPr lang="en-US" baseline="0" dirty="0" smtClean="0"/>
              <a:t>Using false concerns over smoke and euphoria and lack of labeling as justification.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Manchineel</a:t>
            </a:r>
            <a:r>
              <a:rPr lang="en-US" dirty="0" smtClean="0"/>
              <a:t>, Castor Oil, Soya Bean (</a:t>
            </a:r>
            <a:r>
              <a:rPr lang="en-US" dirty="0" err="1" smtClean="0"/>
              <a:t>Tripsin</a:t>
            </a:r>
            <a:r>
              <a:rPr lang="en-US" dirty="0" smtClean="0"/>
              <a:t>), Bitter </a:t>
            </a:r>
            <a:r>
              <a:rPr lang="en-US" dirty="0" err="1" smtClean="0"/>
              <a:t>Casava</a:t>
            </a:r>
            <a:r>
              <a:rPr lang="en-US" dirty="0" smtClean="0"/>
              <a:t>, Oleander.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Repression and control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Hemp is the strongest most robust natural </a:t>
            </a:r>
            <a:r>
              <a:rPr lang="en-US" dirty="0" err="1" smtClean="0"/>
              <a:t>fibre</a:t>
            </a:r>
            <a:r>
              <a:rPr lang="en-US" dirty="0" smtClean="0"/>
              <a:t> known to man and a cholesterol lowering full source of protein and essential fatty acids.</a:t>
            </a:r>
          </a:p>
          <a:p>
            <a:endParaRPr lang="en-US" dirty="0" smtClean="0"/>
          </a:p>
          <a:p>
            <a:r>
              <a:rPr lang="en-US" dirty="0" smtClean="0"/>
              <a:t>Cannabis Sativa L. is a family of plants producing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cannabinoids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Hemp is grown for stalk or seed. Cultivation methods for each are different.</a:t>
            </a:r>
          </a:p>
          <a:p>
            <a:r>
              <a:rPr lang="en-US" baseline="0" dirty="0" smtClean="0"/>
              <a:t>Its </a:t>
            </a:r>
            <a:r>
              <a:rPr lang="en-US" baseline="0" dirty="0" err="1" smtClean="0"/>
              <a:t>dioecious</a:t>
            </a:r>
            <a:r>
              <a:rPr lang="en-US" baseline="0" dirty="0" smtClean="0"/>
              <a:t> so if grown for seed there must be both male and female present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THC maximum limit for hemp is a legal artifice that serves no other purpose but to dissuade and hinder hemp industries. It was previously 0.8% in most places including the EU until </a:t>
            </a:r>
            <a:r>
              <a:rPr lang="en-US" baseline="0" dirty="0" err="1" smtClean="0"/>
              <a:t>french</a:t>
            </a:r>
            <a:r>
              <a:rPr lang="en-US" baseline="0" dirty="0" smtClean="0"/>
              <a:t> breeders developed seed at 0.3 and persuaded lowering the limit to control </a:t>
            </a:r>
            <a:r>
              <a:rPr lang="en-US" baseline="0" dirty="0" err="1" smtClean="0"/>
              <a:t>eu</a:t>
            </a:r>
            <a:r>
              <a:rPr lang="en-US" baseline="0" dirty="0" smtClean="0"/>
              <a:t> market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plant has a taproot</a:t>
            </a:r>
            <a:r>
              <a:rPr lang="en-US" baseline="0" dirty="0" smtClean="0"/>
              <a:t> of indefinite length, &amp; feeder roots can grow to 3ft easily… </a:t>
            </a:r>
          </a:p>
          <a:p>
            <a:r>
              <a:rPr lang="en-US" baseline="0" dirty="0" smtClean="0"/>
              <a:t>SOIL MOP Chernobyl</a:t>
            </a:r>
          </a:p>
          <a:p>
            <a:r>
              <a:rPr lang="en-US" baseline="0" dirty="0" err="1" smtClean="0"/>
              <a:t>Benlate</a:t>
            </a:r>
            <a:r>
              <a:rPr lang="en-US" baseline="0" dirty="0" smtClean="0"/>
              <a:t>…. </a:t>
            </a:r>
            <a:r>
              <a:rPr lang="en-US" baseline="0" dirty="0" err="1" smtClean="0"/>
              <a:t>Mr</a:t>
            </a:r>
            <a:r>
              <a:rPr lang="en-US" baseline="0" dirty="0" smtClean="0"/>
              <a:t> Williams… DuPont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sure! 1972 EPA forced warning and 2001 discontinued – </a:t>
            </a:r>
            <a:r>
              <a:rPr lang="en-US" baseline="0" dirty="0" err="1" smtClean="0"/>
              <a:t>cirhossis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anopthalmia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Removes Metals, Pesticides, Solvents, Explosives, Crude Oil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Fine linens + steam application causes </a:t>
            </a:r>
            <a:r>
              <a:rPr lang="en-US" baseline="0" dirty="0" err="1" smtClean="0"/>
              <a:t>fibres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fibrolate</a:t>
            </a:r>
            <a:r>
              <a:rPr lang="en-US" baseline="0" dirty="0" smtClean="0"/>
              <a:t>,  </a:t>
            </a:r>
          </a:p>
          <a:p>
            <a:r>
              <a:rPr lang="en-US" baseline="0" dirty="0" smtClean="0"/>
              <a:t>No more difficult than working with fiberglass</a:t>
            </a:r>
          </a:p>
          <a:p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make a 2 x 4 post or the body of a stealth bomber!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Hemp can be processed in a primitive way or using the newest tech avail like </a:t>
            </a:r>
            <a:r>
              <a:rPr lang="en-US" dirty="0" err="1" smtClean="0"/>
              <a:t>cottonizing</a:t>
            </a:r>
            <a:endParaRPr lang="en-US" dirty="0" smtClean="0"/>
          </a:p>
          <a:p>
            <a:r>
              <a:rPr lang="en-US" dirty="0" smtClean="0"/>
              <a:t>The oldest relic of human industry… Hemp fabric</a:t>
            </a:r>
          </a:p>
          <a:p>
            <a:r>
              <a:rPr lang="en-US" dirty="0" smtClean="0"/>
              <a:t>Hemp fabrics don’t weaken, they soften the more you wash them</a:t>
            </a:r>
          </a:p>
          <a:p>
            <a:r>
              <a:rPr lang="en-US" baseline="0" dirty="0" smtClean="0"/>
              <a:t>Pure hemp clothing is quality you can pass onto your grandchildren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beautiful hemp dress with shells and we could do this in St Lucia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C6 H10 06 </a:t>
            </a:r>
          </a:p>
          <a:p>
            <a:r>
              <a:rPr lang="en-US" dirty="0" smtClean="0"/>
              <a:t>Cellulose is the building block</a:t>
            </a:r>
            <a:r>
              <a:rPr lang="en-US" baseline="0" dirty="0" smtClean="0"/>
              <a:t> of modern industry</a:t>
            </a:r>
            <a:endParaRPr lang="en-US" dirty="0" smtClean="0"/>
          </a:p>
          <a:p>
            <a:r>
              <a:rPr lang="en-US" dirty="0" smtClean="0"/>
              <a:t>Hemp is the highest producer of cellulose with lowest lignin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Hemp high cellulose low lignin</a:t>
            </a:r>
          </a:p>
          <a:p>
            <a:r>
              <a:rPr lang="en-US" dirty="0" smtClean="0"/>
              <a:t>Trees high lignin lower cellulose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BF76F-0657-4F51-9F0E-DDB3022CDC9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5F5E-B822-4514-AED0-16B6B84CFA2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B4F-9F2E-4321-8D89-39520B6BF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5F5E-B822-4514-AED0-16B6B84CFA2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B4F-9F2E-4321-8D89-39520B6BF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5F5E-B822-4514-AED0-16B6B84CFA2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B4F-9F2E-4321-8D89-39520B6BF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lvl3pPr>
              <a:buFont typeface="Courier New" pitchFamily="49" charset="0"/>
              <a:buChar char="o"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5F5E-B822-4514-AED0-16B6B84CFA2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B4F-9F2E-4321-8D89-39520B6BF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5F5E-B822-4514-AED0-16B6B84CFA2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B4F-9F2E-4321-8D89-39520B6BF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5F5E-B822-4514-AED0-16B6B84CFA2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B4F-9F2E-4321-8D89-39520B6BF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5F5E-B822-4514-AED0-16B6B84CFA2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B4F-9F2E-4321-8D89-39520B6BF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5F5E-B822-4514-AED0-16B6B84CFA2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B4F-9F2E-4321-8D89-39520B6BF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5F5E-B822-4514-AED0-16B6B84CFA2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B4F-9F2E-4321-8D89-39520B6BF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5F5E-B822-4514-AED0-16B6B84CFA2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B4F-9F2E-4321-8D89-39520B6BF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5F5E-B822-4514-AED0-16B6B84CFA2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D4B4F-9F2E-4321-8D89-39520B6BF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5F5E-B822-4514-AED0-16B6B84CFA23}" type="datetimeFigureOut">
              <a:rPr lang="en-GB" smtClean="0"/>
              <a:pPr/>
              <a:t>04/06/2012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D4B4F-9F2E-4321-8D89-39520B6BFE0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j0437741.wm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0" y="2682847"/>
            <a:ext cx="3048000" cy="1355753"/>
          </a:xfrm>
          <a:prstGeom prst="rect">
            <a:avLst/>
          </a:prstGeom>
        </p:spPr>
      </p:pic>
      <p:pic>
        <p:nvPicPr>
          <p:cNvPr id="15" name="Picture 14" descr="j0437741.wm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67000"/>
            <a:ext cx="2895600" cy="1355753"/>
          </a:xfrm>
          <a:prstGeom prst="rect">
            <a:avLst/>
          </a:prstGeom>
        </p:spPr>
      </p:pic>
      <p:pic>
        <p:nvPicPr>
          <p:cNvPr id="14" name="Picture 13" descr="j043727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447800"/>
            <a:ext cx="5105400" cy="4089182"/>
          </a:xfrm>
          <a:prstGeom prst="rect">
            <a:avLst/>
          </a:prstGeom>
        </p:spPr>
      </p:pic>
      <p:pic>
        <p:nvPicPr>
          <p:cNvPr id="18" name="Picture 17" descr="C:\Documents and Settings\Yvette\Local Settings\Temporary Internet Files\Content.IE5\5O4UR69G\MCj0438044000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524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8600" y="5486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Franklin Gothic Demi" pitchFamily="34" charset="0"/>
              </a:rPr>
              <a:t>One Plant Can Save This Earth</a:t>
            </a:r>
          </a:p>
        </p:txBody>
      </p:sp>
      <p:pic>
        <p:nvPicPr>
          <p:cNvPr id="22" name="Picture 21" descr="C:\Documents and Settings\Yvette\Local Settings\Temporary Internet Files\Content.IE5\HEZ10YFV\MCj04376320000[1].png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788345" y="5486400"/>
            <a:ext cx="141591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381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Plastics…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Disposable</a:t>
            </a:r>
            <a:endParaRPr lang="en-GB" dirty="0"/>
          </a:p>
        </p:txBody>
      </p:sp>
    </p:spTree>
  </p:cSld>
  <p:clrMapOvr>
    <a:masterClrMapping/>
  </p:clrMapOvr>
  <p:transition advTm="1253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PROPER Disposal</a:t>
            </a:r>
            <a:endParaRPr lang="en-GB" dirty="0"/>
          </a:p>
        </p:txBody>
      </p:sp>
      <p:pic>
        <p:nvPicPr>
          <p:cNvPr id="4" name="Picture 3" descr="landfi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447800"/>
            <a:ext cx="6553200" cy="443908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Tm="5223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Cellulosic Plastics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724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Bio-synergistic</a:t>
            </a:r>
          </a:p>
          <a:p>
            <a:pPr lvl="1"/>
            <a:r>
              <a:rPr lang="en-US" sz="3200" dirty="0" smtClean="0"/>
              <a:t>Disposable Packaging</a:t>
            </a:r>
          </a:p>
          <a:p>
            <a:pPr lvl="1"/>
            <a:r>
              <a:rPr lang="en-US" sz="3200" dirty="0" smtClean="0"/>
              <a:t>Can degrade into </a:t>
            </a:r>
            <a:r>
              <a:rPr lang="en-US" sz="3200" dirty="0" err="1" smtClean="0"/>
              <a:t>fertiliser</a:t>
            </a:r>
            <a:r>
              <a:rPr lang="en-US" sz="3200" dirty="0" smtClean="0"/>
              <a:t> in as little as 2 years</a:t>
            </a:r>
          </a:p>
          <a:p>
            <a:pPr lvl="1"/>
            <a:r>
              <a:rPr lang="en-US" sz="3200" dirty="0" smtClean="0"/>
              <a:t>Safe for food and human health</a:t>
            </a:r>
          </a:p>
          <a:p>
            <a:pPr lvl="1"/>
            <a:r>
              <a:rPr lang="en-US" sz="3200" dirty="0" smtClean="0"/>
              <a:t>Can create everything from cellophane to </a:t>
            </a:r>
            <a:r>
              <a:rPr lang="en-US" sz="3200" dirty="0" err="1" smtClean="0"/>
              <a:t>dynomite</a:t>
            </a:r>
            <a:endParaRPr lang="en-US" sz="3200" dirty="0" smtClean="0"/>
          </a:p>
          <a:p>
            <a:pPr lvl="1"/>
            <a:r>
              <a:rPr lang="en-US" sz="3200" dirty="0" smtClean="0"/>
              <a:t>Rayon, Nylon etc</a:t>
            </a:r>
          </a:p>
        </p:txBody>
      </p:sp>
      <p:pic>
        <p:nvPicPr>
          <p:cNvPr id="4" name="Picture 3" descr="hemp cd c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667000"/>
            <a:ext cx="1828800" cy="173379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hemp stackable chai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1" y="4530608"/>
            <a:ext cx="1828800" cy="156539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Tm="2775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JD </a:t>
            </a:r>
            <a:r>
              <a:rPr lang="en-US" dirty="0" err="1" smtClean="0"/>
              <a:t>Leadham</a:t>
            </a:r>
            <a:r>
              <a:rPr lang="en-US" dirty="0" smtClean="0"/>
              <a:t>, High School Student</a:t>
            </a:r>
            <a:endParaRPr lang="en-GB" dirty="0"/>
          </a:p>
        </p:txBody>
      </p:sp>
      <p:pic>
        <p:nvPicPr>
          <p:cNvPr id="4" name="Content Placeholder 3" descr="hemp water bot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2250"/>
          <a:stretch>
            <a:fillRect/>
          </a:stretch>
        </p:blipFill>
        <p:spPr>
          <a:xfrm>
            <a:off x="1219200" y="1828800"/>
            <a:ext cx="6634692" cy="4366418"/>
          </a:xfrm>
        </p:spPr>
      </p:pic>
    </p:spTree>
  </p:cSld>
  <p:clrMapOvr>
    <a:masterClrMapping/>
  </p:clrMapOvr>
  <p:transition advTm="2837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181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Concrete (</a:t>
            </a:r>
            <a:r>
              <a:rPr lang="en-US" b="1" dirty="0" err="1" smtClean="0"/>
              <a:t>Hurds</a:t>
            </a:r>
            <a:r>
              <a:rPr lang="en-US" b="1" dirty="0" smtClean="0"/>
              <a:t>, Lime, Water)  </a:t>
            </a:r>
          </a:p>
          <a:p>
            <a:pPr lvl="1"/>
            <a:r>
              <a:rPr lang="en-US" sz="3200" dirty="0" smtClean="0"/>
              <a:t>Block or form pack method (refined or un)</a:t>
            </a:r>
          </a:p>
          <a:p>
            <a:pPr lvl="1"/>
            <a:r>
              <a:rPr lang="en-US" sz="3200" dirty="0" smtClean="0"/>
              <a:t>Lowest cost &amp; highest quality</a:t>
            </a:r>
          </a:p>
          <a:p>
            <a:pPr lvl="1"/>
            <a:r>
              <a:rPr lang="en-US" sz="3200" dirty="0" smtClean="0"/>
              <a:t>Grow a house on 2 acres</a:t>
            </a:r>
          </a:p>
          <a:p>
            <a:pPr lvl="1"/>
            <a:r>
              <a:rPr lang="en-US" sz="3200" dirty="0" smtClean="0"/>
              <a:t>Build</a:t>
            </a:r>
          </a:p>
        </p:txBody>
      </p:sp>
      <p:pic>
        <p:nvPicPr>
          <p:cNvPr id="4" name="Picture 3" descr="SA hemp 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219200"/>
            <a:ext cx="2752725" cy="198404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tony buddens house stairw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49690" y="3352800"/>
            <a:ext cx="2773785" cy="313848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moulded w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5029200"/>
            <a:ext cx="1907598" cy="148119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block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5054744"/>
            <a:ext cx="1066800" cy="142442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Tm="5382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81600" cy="4419599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Hempcrete</a:t>
            </a:r>
            <a:r>
              <a:rPr lang="en-US" b="1" dirty="0" smtClean="0"/>
              <a:t> Advantages </a:t>
            </a:r>
          </a:p>
          <a:p>
            <a:pPr lvl="1"/>
            <a:r>
              <a:rPr lang="en-US" dirty="0" smtClean="0"/>
              <a:t>Stronger in earthquakes &amp; hurricanes</a:t>
            </a:r>
          </a:p>
          <a:p>
            <a:pPr lvl="1"/>
            <a:r>
              <a:rPr lang="en-US" dirty="0" smtClean="0"/>
              <a:t>Anti-mildew, hypoallergenic, anti-termite, anti-rodent and pest, fire resistant &amp; sound proof</a:t>
            </a:r>
          </a:p>
          <a:p>
            <a:pPr lvl="1"/>
            <a:r>
              <a:rPr lang="en-US" dirty="0" smtClean="0"/>
              <a:t>Lower heating and cooling costs</a:t>
            </a:r>
          </a:p>
        </p:txBody>
      </p:sp>
      <p:pic>
        <p:nvPicPr>
          <p:cNvPr id="4" name="Picture 3" descr="SA hemp 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600200"/>
            <a:ext cx="2752725" cy="183181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tony buddens house stairw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581400"/>
            <a:ext cx="2773785" cy="223012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24600" y="5867400"/>
            <a:ext cx="1904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Dordogne, France</a:t>
            </a:r>
            <a:endParaRPr lang="en-GB" dirty="0"/>
          </a:p>
        </p:txBody>
      </p:sp>
    </p:spTree>
  </p:cSld>
  <p:clrMapOvr>
    <a:masterClrMapping/>
  </p:clrMapOvr>
  <p:transition advTm="3429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Compressed Agricultural Fiber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High Pressure Composites</a:t>
            </a:r>
          </a:p>
          <a:p>
            <a:pPr lvl="1"/>
            <a:r>
              <a:rPr lang="en-US" dirty="0" smtClean="0"/>
              <a:t>Plywood </a:t>
            </a:r>
          </a:p>
          <a:p>
            <a:pPr lvl="1"/>
            <a:r>
              <a:rPr lang="en-US" dirty="0" smtClean="0"/>
              <a:t>Countertop Surfaces</a:t>
            </a:r>
          </a:p>
          <a:p>
            <a:pPr lvl="1"/>
            <a:r>
              <a:rPr lang="en-US" dirty="0" smtClean="0"/>
              <a:t>Industrial Fabrication Materials</a:t>
            </a:r>
          </a:p>
          <a:p>
            <a:pPr lvl="1"/>
            <a:r>
              <a:rPr lang="en-US" dirty="0" smtClean="0"/>
              <a:t>Construction Materials</a:t>
            </a:r>
          </a:p>
          <a:p>
            <a:r>
              <a:rPr lang="en-US" dirty="0" smtClean="0"/>
              <a:t>For stronger composites, apply heat</a:t>
            </a:r>
          </a:p>
          <a:p>
            <a:r>
              <a:rPr lang="en-US" dirty="0" smtClean="0"/>
              <a:t>Relatively easy to work with</a:t>
            </a:r>
          </a:p>
        </p:txBody>
      </p:sp>
    </p:spTree>
  </p:cSld>
  <p:clrMapOvr>
    <a:masterClrMapping/>
  </p:clrMapOvr>
  <p:transition advTm="4679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plants can make </a:t>
            </a:r>
            <a:r>
              <a:rPr lang="en-US" dirty="0" err="1" smtClean="0"/>
              <a:t>Biofuel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But high cellulose plants work best</a:t>
            </a:r>
          </a:p>
          <a:p>
            <a:pPr lvl="1"/>
            <a:r>
              <a:rPr lang="en-US" dirty="0" smtClean="0"/>
              <a:t>Biomass Fuel</a:t>
            </a:r>
          </a:p>
          <a:p>
            <a:pPr lvl="2"/>
            <a:r>
              <a:rPr lang="en-US" dirty="0" smtClean="0"/>
              <a:t>Gas</a:t>
            </a:r>
          </a:p>
          <a:p>
            <a:pPr lvl="2"/>
            <a:r>
              <a:rPr lang="en-US" dirty="0" smtClean="0"/>
              <a:t>Charcoal</a:t>
            </a:r>
          </a:p>
          <a:p>
            <a:pPr lvl="2"/>
            <a:r>
              <a:rPr lang="en-US" dirty="0" smtClean="0"/>
              <a:t>Methanol</a:t>
            </a:r>
          </a:p>
          <a:p>
            <a:pPr lvl="2"/>
            <a:r>
              <a:rPr lang="en-US" dirty="0" smtClean="0"/>
              <a:t>Gasoline</a:t>
            </a:r>
          </a:p>
          <a:p>
            <a:pPr lvl="2"/>
            <a:r>
              <a:rPr lang="en-US" dirty="0" smtClean="0"/>
              <a:t>Electricity</a:t>
            </a:r>
          </a:p>
          <a:p>
            <a:pPr lvl="1"/>
            <a:r>
              <a:rPr lang="en-US" dirty="0" smtClean="0"/>
              <a:t>Non Toxic Paints &amp; Sealants</a:t>
            </a:r>
          </a:p>
          <a:p>
            <a:pPr lvl="2">
              <a:buNone/>
            </a:pPr>
            <a:endParaRPr lang="en-US" dirty="0" smtClean="0"/>
          </a:p>
        </p:txBody>
      </p:sp>
    </p:spTree>
  </p:cSld>
  <p:clrMapOvr>
    <a:masterClrMapping/>
  </p:clrMapOvr>
  <p:transition advTm="2817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Automobile 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 vehicle body, chassis, upholstery, plastic parts, safety glass, lubrication and fuel can be made from hemp</a:t>
            </a:r>
            <a:endParaRPr lang="en-US" dirty="0" smtClean="0"/>
          </a:p>
          <a:p>
            <a:pPr lvl="2"/>
            <a:r>
              <a:rPr lang="en-US" dirty="0" smtClean="0"/>
              <a:t>1000 lbs lighter translates to better gas mileage</a:t>
            </a:r>
          </a:p>
          <a:p>
            <a:pPr lvl="2"/>
            <a:r>
              <a:rPr lang="en-US" dirty="0" smtClean="0"/>
              <a:t>10 X stronger – won’t dent</a:t>
            </a:r>
          </a:p>
          <a:p>
            <a:pPr lvl="2"/>
            <a:r>
              <a:rPr lang="en-US" dirty="0" smtClean="0"/>
              <a:t>Rudolph Diesel’s engine was designed to run on biomass fuel in 1896</a:t>
            </a:r>
          </a:p>
          <a:p>
            <a:pPr lvl="2"/>
            <a:r>
              <a:rPr lang="en-US" dirty="0" smtClean="0"/>
              <a:t>Henry Ford’s first automobile was constructed of hemp and designed to run on alcohol from biomass in 1929*</a:t>
            </a:r>
          </a:p>
        </p:txBody>
      </p:sp>
      <p:sp>
        <p:nvSpPr>
          <p:cNvPr id="4" name="Rectangle 3"/>
          <p:cNvSpPr/>
          <p:nvPr/>
        </p:nvSpPr>
        <p:spPr>
          <a:xfrm>
            <a:off x="67367" y="5715000"/>
            <a:ext cx="9247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1896……1929……………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…still can’t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5687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li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084"/>
          <a:stretch>
            <a:fillRect/>
          </a:stretch>
        </p:blipFill>
        <p:spPr>
          <a:xfrm>
            <a:off x="515893" y="1600200"/>
            <a:ext cx="8112213" cy="4114800"/>
          </a:xfrm>
          <a:ln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2012 Ford Eco Elise</a:t>
            </a:r>
            <a:endParaRPr lang="en-GB" dirty="0"/>
          </a:p>
        </p:txBody>
      </p:sp>
      <p:pic>
        <p:nvPicPr>
          <p:cNvPr id="5" name="Picture 4" descr="ecoeli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4419600"/>
            <a:ext cx="2333625" cy="19526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Tm="517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Cannabis Hemp</a:t>
            </a:r>
            <a:endParaRPr lang="en-GB" dirty="0"/>
          </a:p>
        </p:txBody>
      </p:sp>
      <p:sp>
        <p:nvSpPr>
          <p:cNvPr id="4" name="Content Placeholder 5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smtClean="0"/>
              <a:t>Can replace</a:t>
            </a:r>
          </a:p>
          <a:p>
            <a:pPr lvl="1"/>
            <a:r>
              <a:rPr lang="en-US" dirty="0" smtClean="0"/>
              <a:t>petrochemicals (by extension, plastics)</a:t>
            </a:r>
          </a:p>
          <a:p>
            <a:pPr lvl="1"/>
            <a:r>
              <a:rPr lang="en-US" dirty="0" smtClean="0"/>
              <a:t>Wood</a:t>
            </a:r>
          </a:p>
          <a:p>
            <a:pPr lvl="1"/>
            <a:r>
              <a:rPr lang="en-US" dirty="0" smtClean="0"/>
              <a:t>Pharmaceuticals to some extent</a:t>
            </a:r>
          </a:p>
          <a:p>
            <a:pPr lvl="1"/>
            <a:r>
              <a:rPr lang="en-US" dirty="0" smtClean="0"/>
              <a:t>Cotton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nutritious food source for humans and animals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/>
              <a:t>agricultural implement</a:t>
            </a:r>
            <a:endParaRPr lang="en-US" sz="3600" dirty="0"/>
          </a:p>
        </p:txBody>
      </p:sp>
    </p:spTree>
  </p:cSld>
  <p:clrMapOvr>
    <a:masterClrMapping/>
  </p:clrMapOvr>
  <p:transition advTm="22969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Canada Kestrel Hemp Electric Car</a:t>
            </a:r>
            <a:endParaRPr lang="en-GB" dirty="0"/>
          </a:p>
        </p:txBody>
      </p:sp>
      <p:pic>
        <p:nvPicPr>
          <p:cNvPr id="4" name="Content Placeholder 3" descr="kestrel-hemp electr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38250" y="1701006"/>
            <a:ext cx="6667500" cy="4324350"/>
          </a:xfrm>
          <a:ln>
            <a:solidFill>
              <a:schemeClr val="bg1"/>
            </a:solidFill>
          </a:ln>
        </p:spPr>
      </p:pic>
    </p:spTree>
  </p:cSld>
  <p:clrMapOvr>
    <a:masterClrMapping/>
  </p:clrMapOvr>
  <p:transition advTm="896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Foliage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Rich in Nitrogen. </a:t>
            </a:r>
          </a:p>
          <a:p>
            <a:r>
              <a:rPr lang="en-US" dirty="0" smtClean="0"/>
              <a:t>Medicinal</a:t>
            </a:r>
          </a:p>
          <a:p>
            <a:r>
              <a:rPr lang="en-US" dirty="0" smtClean="0"/>
              <a:t>When returned to the soil along with the roots, they replace most of the fertilizing elements used during the growing season. </a:t>
            </a:r>
          </a:p>
          <a:p>
            <a:r>
              <a:rPr lang="en-US" dirty="0" smtClean="0"/>
              <a:t>Farmers have reported excellent yields on lands cultivated steadily for more than 100 years</a:t>
            </a:r>
          </a:p>
          <a:p>
            <a:endParaRPr lang="en-GB" dirty="0"/>
          </a:p>
        </p:txBody>
      </p:sp>
      <p:pic>
        <p:nvPicPr>
          <p:cNvPr id="7" name="Picture 6" descr="foli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524000"/>
            <a:ext cx="2609850" cy="17526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Tm="2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GB" dirty="0"/>
          </a:p>
        </p:txBody>
      </p:sp>
      <p:pic>
        <p:nvPicPr>
          <p:cNvPr id="4" name="Content Placeholder 3" descr="hemp nu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7400" y="1524000"/>
            <a:ext cx="4972050" cy="4000500"/>
          </a:xfr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" y="5638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 amino acids plus </a:t>
            </a:r>
            <a:r>
              <a:rPr lang="en-US" dirty="0" err="1" smtClean="0"/>
              <a:t>phytonutrients</a:t>
            </a:r>
            <a:r>
              <a:rPr lang="en-US" dirty="0" smtClean="0"/>
              <a:t>, the disease-protective element of plants with benefits protecting your immunity, bloodstream, tissues, cells, skin, organs and mitochondria.</a:t>
            </a:r>
            <a:endParaRPr lang="en-GB" dirty="0"/>
          </a:p>
        </p:txBody>
      </p:sp>
    </p:spTree>
  </p:cSld>
  <p:clrMapOvr>
    <a:masterClrMapping/>
  </p:clrMapOvr>
  <p:transition advTm="54281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GB" dirty="0"/>
          </a:p>
        </p:txBody>
      </p:sp>
      <p:pic>
        <p:nvPicPr>
          <p:cNvPr id="4" name="Content Placeholder 3" descr="hemp o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3886200"/>
            <a:ext cx="1847850" cy="2466975"/>
          </a:xfrm>
          <a:ln>
            <a:solidFill>
              <a:schemeClr val="bg1"/>
            </a:solidFill>
          </a:ln>
        </p:spPr>
      </p:pic>
      <p:pic>
        <p:nvPicPr>
          <p:cNvPr id="6" name="Picture 5" descr="milk.jpg"/>
          <p:cNvPicPr>
            <a:picLocks noChangeAspect="1"/>
          </p:cNvPicPr>
          <p:nvPr/>
        </p:nvPicPr>
        <p:blipFill>
          <a:blip r:embed="rId3" cstate="print"/>
          <a:srcRect t="2894" r="76667" b="7407"/>
          <a:stretch>
            <a:fillRect/>
          </a:stretch>
        </p:blipFill>
        <p:spPr>
          <a:xfrm>
            <a:off x="533400" y="2057400"/>
            <a:ext cx="1927123" cy="42672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743200" y="1905000"/>
            <a:ext cx="5562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For food… </a:t>
            </a:r>
          </a:p>
          <a:p>
            <a:r>
              <a:rPr lang="en-US" sz="3200" dirty="0" smtClean="0"/>
              <a:t>oil, milk, cheese, butter, ice cream, flour, breads, cakes</a:t>
            </a:r>
            <a:endParaRPr lang="en-GB" sz="3200" dirty="0"/>
          </a:p>
        </p:txBody>
      </p:sp>
      <p:pic>
        <p:nvPicPr>
          <p:cNvPr id="8" name="Picture 7" descr="hemp groce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114800"/>
            <a:ext cx="3962400" cy="221894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Tm="1321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Waste material (crushed seed) from oil extraction is an excellent feed stock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Cattle they gain more weight than those on conventional feed</a:t>
            </a:r>
          </a:p>
          <a:p>
            <a:endParaRPr lang="en-US" dirty="0" smtClean="0"/>
          </a:p>
          <a:p>
            <a:r>
              <a:rPr lang="en-US" dirty="0" smtClean="0"/>
              <a:t>Layers gain weight egg production increases and no need for additional antibiotics</a:t>
            </a:r>
          </a:p>
          <a:p>
            <a:endParaRPr lang="en-US" dirty="0" smtClean="0"/>
          </a:p>
          <a:p>
            <a:r>
              <a:rPr lang="en-US" dirty="0" smtClean="0"/>
              <a:t>Recent scarcity of hemp has been blamed for the decline of certain wild bird populations</a:t>
            </a:r>
            <a:endParaRPr lang="en-GB" dirty="0"/>
          </a:p>
        </p:txBody>
      </p:sp>
    </p:spTree>
  </p:cSld>
  <p:clrMapOvr>
    <a:masterClrMapping/>
  </p:clrMapOvr>
  <p:transition advTm="3284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Hemp Oil Body Care Products</a:t>
            </a:r>
            <a:endParaRPr lang="en-GB" dirty="0"/>
          </a:p>
        </p:txBody>
      </p:sp>
      <p:pic>
        <p:nvPicPr>
          <p:cNvPr id="4" name="Content Placeholder 3" descr="bodyshop hemp lin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962400"/>
            <a:ext cx="2571750" cy="1771650"/>
          </a:xfrm>
          <a:ln>
            <a:solidFill>
              <a:schemeClr val="bg1"/>
            </a:solidFill>
          </a:ln>
        </p:spPr>
      </p:pic>
      <p:pic>
        <p:nvPicPr>
          <p:cNvPr id="5" name="Picture 4" descr="hair c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2590800"/>
            <a:ext cx="1857375" cy="24574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hemp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1676400"/>
            <a:ext cx="2247900" cy="20288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oap ba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7800" y="4114800"/>
            <a:ext cx="2895600" cy="19268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body car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1600200"/>
            <a:ext cx="3124200" cy="234013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Tm="14063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 Tops / Buds</a:t>
            </a:r>
            <a:endParaRPr lang="en-GB" dirty="0"/>
          </a:p>
        </p:txBody>
      </p:sp>
      <p:pic>
        <p:nvPicPr>
          <p:cNvPr id="5" name="Picture 4" descr="wwbu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905000"/>
            <a:ext cx="4160520" cy="2971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Content Placeholder 3" descr="trichomes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191000" y="3352800"/>
            <a:ext cx="4351311" cy="2895600"/>
          </a:xfrm>
          <a:ln>
            <a:solidFill>
              <a:schemeClr val="bg1"/>
            </a:solidFill>
          </a:ln>
        </p:spPr>
      </p:pic>
    </p:spTree>
  </p:cSld>
  <p:clrMapOvr>
    <a:masterClrMapping/>
  </p:clrMapOvr>
  <p:transition advTm="122375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Medicine Since 16</a:t>
            </a:r>
            <a:r>
              <a:rPr lang="en-US" baseline="30000" dirty="0" smtClean="0"/>
              <a:t>th</a:t>
            </a:r>
            <a:r>
              <a:rPr lang="en-US" dirty="0" smtClean="0"/>
              <a:t> Century BC</a:t>
            </a:r>
            <a:endParaRPr lang="en-GB" dirty="0"/>
          </a:p>
        </p:txBody>
      </p:sp>
      <p:pic>
        <p:nvPicPr>
          <p:cNvPr id="4" name="Content Placeholder 3" descr="sativ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1905000"/>
            <a:ext cx="1933575" cy="1448315"/>
          </a:xfrm>
          <a:ln>
            <a:solidFill>
              <a:schemeClr val="bg1"/>
            </a:solidFill>
          </a:ln>
        </p:spPr>
      </p:pic>
      <p:pic>
        <p:nvPicPr>
          <p:cNvPr id="6" name="Picture 5" descr="parke dav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1905000"/>
            <a:ext cx="1143000" cy="157985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de materia med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1905000"/>
            <a:ext cx="1486837" cy="1752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merell indic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1905000"/>
            <a:ext cx="904875" cy="179836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dioscord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3400" y="1905000"/>
            <a:ext cx="1187659" cy="1752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 descr="fluidextrac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00" y="1905000"/>
            <a:ext cx="838200" cy="182529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09600" y="39624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is interesting to note that Cannabis and THC are responsible for  the understanding of a great deal about the endogenous compounds  of the human body and brain</a:t>
            </a:r>
            <a:endParaRPr lang="en-GB" sz="3200" dirty="0"/>
          </a:p>
        </p:txBody>
      </p:sp>
    </p:spTree>
  </p:cSld>
  <p:clrMapOvr>
    <a:masterClrMapping/>
  </p:clrMapOvr>
  <p:transition advTm="1732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LD50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achieve LD50 with Cannabis you must consume 15,000 lbs in 15 minutes.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 smtClean="0"/>
              <a:t>Have you ever wondered why a plant that has been referred to as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500" b="1" dirty="0" smtClean="0">
                <a:solidFill>
                  <a:srgbClr val="009900"/>
                </a:solidFill>
              </a:rPr>
              <a:t>one of the safest therapeutically active substances known to man</a:t>
            </a:r>
            <a:r>
              <a:rPr lang="en-US" sz="3500" dirty="0" smtClean="0">
                <a:solidFill>
                  <a:srgbClr val="009900"/>
                </a:solidFill>
              </a:rPr>
              <a:t>…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ILLEGAL ???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advTm="46703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Cannabinoid</a:t>
            </a:r>
            <a:r>
              <a:rPr lang="en-US" dirty="0" smtClean="0"/>
              <a:t> Science</a:t>
            </a:r>
            <a:endParaRPr lang="en-GB" dirty="0"/>
          </a:p>
        </p:txBody>
      </p:sp>
      <p:pic>
        <p:nvPicPr>
          <p:cNvPr id="4" name="Content Placeholder 3" descr="cannabinoid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524000"/>
            <a:ext cx="6858000" cy="4370248"/>
          </a:xfrm>
        </p:spPr>
      </p:pic>
    </p:spTree>
  </p:cSld>
  <p:clrMapOvr>
    <a:masterClrMapping/>
  </p:clrMapOvr>
  <p:transition advTm="4964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Hemp?</a:t>
            </a:r>
            <a:endParaRPr lang="en-GB" dirty="0"/>
          </a:p>
        </p:txBody>
      </p:sp>
      <p:pic>
        <p:nvPicPr>
          <p:cNvPr id="4" name="Content Placeholder 3" descr="varieti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990990"/>
            <a:ext cx="3733026" cy="3733026"/>
          </a:xfrm>
          <a:ln>
            <a:solidFill>
              <a:schemeClr val="bg1"/>
            </a:solidFill>
          </a:ln>
        </p:spPr>
      </p:pic>
      <p:pic>
        <p:nvPicPr>
          <p:cNvPr id="5" name="Picture 4" descr="hemp male fema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1981200"/>
            <a:ext cx="2390775" cy="375311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676400" y="5867400"/>
            <a:ext cx="3211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different varieties or cultivars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867400"/>
            <a:ext cx="1982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Cannabis Sativa L.</a:t>
            </a:r>
          </a:p>
          <a:p>
            <a:pPr algn="ctr"/>
            <a:r>
              <a:rPr lang="en-US" dirty="0" err="1" smtClean="0"/>
              <a:t>dioecious</a:t>
            </a:r>
            <a:r>
              <a:rPr lang="en-US" dirty="0" smtClean="0"/>
              <a:t> annual</a:t>
            </a:r>
            <a:endParaRPr lang="en-GB" dirty="0"/>
          </a:p>
        </p:txBody>
      </p:sp>
    </p:spTree>
  </p:cSld>
  <p:clrMapOvr>
    <a:masterClrMapping/>
  </p:clrMapOvr>
  <p:transition advTm="87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GW Pharmaceuticals: </a:t>
            </a:r>
            <a:r>
              <a:rPr lang="en-US" dirty="0" err="1" smtClean="0"/>
              <a:t>Sativex</a:t>
            </a:r>
            <a:endParaRPr lang="en-GB" dirty="0"/>
          </a:p>
        </p:txBody>
      </p:sp>
      <p:pic>
        <p:nvPicPr>
          <p:cNvPr id="4" name="Content Placeholder 3" descr="sative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1" y="1676400"/>
            <a:ext cx="4876799" cy="3245288"/>
          </a:xfrm>
          <a:ln>
            <a:solidFill>
              <a:schemeClr val="bg1"/>
            </a:solidFill>
          </a:ln>
        </p:spPr>
      </p:pic>
      <p:pic>
        <p:nvPicPr>
          <p:cNvPr id="5" name="Picture 4" descr="663050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438400"/>
            <a:ext cx="4260808" cy="40867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5105400"/>
            <a:ext cx="3352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Securing Monopolies</a:t>
            </a:r>
            <a:endParaRPr lang="en-GB" sz="2800" dirty="0"/>
          </a:p>
        </p:txBody>
      </p:sp>
    </p:spTree>
  </p:cSld>
  <p:clrMapOvr>
    <a:masterClrMapping/>
  </p:clrMapOvr>
  <p:transition advTm="49093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9600" y="4343400"/>
            <a:ext cx="37338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Legal Plants</a:t>
            </a:r>
            <a:endParaRPr lang="en-GB" dirty="0"/>
          </a:p>
        </p:txBody>
      </p:sp>
      <p:pic>
        <p:nvPicPr>
          <p:cNvPr id="6" name="Content Placeholder 5" descr="manchineel-tre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524000"/>
            <a:ext cx="3581400" cy="2686050"/>
          </a:xfrm>
          <a:ln>
            <a:solidFill>
              <a:schemeClr val="bg1"/>
            </a:solidFill>
          </a:ln>
        </p:spPr>
      </p:pic>
      <p:pic>
        <p:nvPicPr>
          <p:cNvPr id="7" name="Picture 6" descr="danger-plants-oleand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68359"/>
            <a:ext cx="3352800" cy="251816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Rosary-peapods abr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1" y="1454866"/>
            <a:ext cx="1542058" cy="229206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castor bean ricinus commun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676400"/>
            <a:ext cx="1600200" cy="21055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Picture 9" descr="manio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0" y="5638800"/>
            <a:ext cx="1981200" cy="884110"/>
          </a:xfrm>
          <a:prstGeom prst="rect">
            <a:avLst/>
          </a:prstGeom>
        </p:spPr>
      </p:pic>
      <p:pic>
        <p:nvPicPr>
          <p:cNvPr id="11" name="Picture 10" descr="bitter cassav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4343400"/>
            <a:ext cx="1741054" cy="2248230"/>
          </a:xfrm>
          <a:prstGeom prst="rect">
            <a:avLst/>
          </a:prstGeom>
        </p:spPr>
      </p:pic>
    </p:spTree>
  </p:cSld>
  <p:clrMapOvr>
    <a:masterClrMapping/>
  </p:clrMapOvr>
  <p:transition advTm="60688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been Hoodwinked!</a:t>
            </a:r>
            <a:endParaRPr lang="en-GB" dirty="0"/>
          </a:p>
        </p:txBody>
      </p:sp>
      <p:pic>
        <p:nvPicPr>
          <p:cNvPr id="4" name="Content Placeholder 3" descr="why cannabis is illeg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80031" y="1600200"/>
            <a:ext cx="7183938" cy="4525963"/>
          </a:xfrm>
        </p:spPr>
      </p:pic>
    </p:spTree>
  </p:cSld>
  <p:clrMapOvr>
    <a:masterClrMapping/>
  </p:clrMapOvr>
  <p:transition advTm="15453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5400"/>
            <a:ext cx="8229600" cy="1143000"/>
          </a:xfrm>
        </p:spPr>
        <p:txBody>
          <a:bodyPr/>
          <a:lstStyle/>
          <a:p>
            <a:r>
              <a:rPr lang="en-US" dirty="0" smtClean="0"/>
              <a:t>Anonymous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599"/>
            <a:ext cx="8229600" cy="28956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When an honest man discovers that he is mistaken, </a:t>
            </a:r>
            <a:br>
              <a:rPr lang="en-US" sz="4000" b="1" dirty="0" smtClean="0"/>
            </a:br>
            <a:r>
              <a:rPr lang="en-US" sz="4000" b="1" dirty="0" smtClean="0"/>
              <a:t>he either ceases to be mistaken, </a:t>
            </a:r>
            <a:br>
              <a:rPr lang="en-US" sz="4000" b="1" dirty="0" smtClean="0"/>
            </a:br>
            <a:r>
              <a:rPr lang="en-US" sz="4000" b="1" dirty="0" smtClean="0"/>
              <a:t>or he ceases to be honest.</a:t>
            </a:r>
          </a:p>
        </p:txBody>
      </p:sp>
    </p:spTree>
  </p:cSld>
  <p:clrMapOvr>
    <a:masterClrMapping/>
  </p:clrMapOvr>
  <p:transition advTm="14297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00problem 1sol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304800"/>
            <a:ext cx="4432723" cy="6270258"/>
          </a:xfrm>
        </p:spPr>
      </p:pic>
    </p:spTree>
  </p:cSld>
  <p:clrMapOvr>
    <a:masterClrMapping/>
  </p:clrMapOvr>
  <p:transition advTm="90845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Long Thick Extensive Root System</a:t>
            </a:r>
          </a:p>
          <a:p>
            <a:pPr lvl="1"/>
            <a:r>
              <a:rPr lang="en-US" dirty="0" smtClean="0"/>
              <a:t>Prevention of Soil Erosion</a:t>
            </a:r>
          </a:p>
          <a:p>
            <a:pPr lvl="2"/>
            <a:r>
              <a:rPr lang="en-US" dirty="0" smtClean="0"/>
              <a:t>Aerate</a:t>
            </a:r>
          </a:p>
          <a:p>
            <a:pPr lvl="2"/>
            <a:r>
              <a:rPr lang="en-US" dirty="0" smtClean="0"/>
              <a:t>Bind</a:t>
            </a:r>
          </a:p>
          <a:p>
            <a:pPr lvl="1"/>
            <a:r>
              <a:rPr lang="en-US" dirty="0" err="1" smtClean="0"/>
              <a:t>Phytoremediation</a:t>
            </a:r>
            <a:endParaRPr lang="en-US" dirty="0" smtClean="0"/>
          </a:p>
          <a:p>
            <a:pPr lvl="1"/>
            <a:r>
              <a:rPr lang="en-US" dirty="0" smtClean="0"/>
              <a:t>Nutrient Rich (act as fertilizer)</a:t>
            </a:r>
          </a:p>
          <a:p>
            <a:pPr lvl="1"/>
            <a:r>
              <a:rPr lang="en-US" dirty="0" smtClean="0"/>
              <a:t>Medicinal</a:t>
            </a:r>
            <a:endParaRPr lang="en-GB" dirty="0"/>
          </a:p>
        </p:txBody>
      </p:sp>
      <p:pic>
        <p:nvPicPr>
          <p:cNvPr id="4" name="Picture 3" descr="roo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828800"/>
            <a:ext cx="3023810" cy="3810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Tm="5490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Stem Fibers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048000"/>
          </a:xfrm>
        </p:spPr>
        <p:txBody>
          <a:bodyPr>
            <a:normAutofit/>
          </a:bodyPr>
          <a:lstStyle/>
          <a:p>
            <a:r>
              <a:rPr lang="en-US" b="1" dirty="0" smtClean="0"/>
              <a:t>Thread-like, Long </a:t>
            </a:r>
            <a:r>
              <a:rPr lang="en-US" b="1" dirty="0" err="1" smtClean="0"/>
              <a:t>Bast</a:t>
            </a:r>
            <a:r>
              <a:rPr lang="en-US" b="1" dirty="0" smtClean="0"/>
              <a:t> Fibers 2 to 3 ft long</a:t>
            </a:r>
          </a:p>
          <a:p>
            <a:pPr lvl="1"/>
            <a:r>
              <a:rPr lang="en-US" dirty="0" smtClean="0"/>
              <a:t>spun into threads, further into rope</a:t>
            </a:r>
          </a:p>
          <a:p>
            <a:pPr lvl="1"/>
            <a:r>
              <a:rPr lang="en-US" dirty="0" smtClean="0"/>
              <a:t>Textiles, ranging  from carpet backing  and sails to fine linens… etc</a:t>
            </a:r>
          </a:p>
        </p:txBody>
      </p:sp>
      <p:pic>
        <p:nvPicPr>
          <p:cNvPr id="4" name="Picture 3" descr="fib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657600"/>
            <a:ext cx="2466975" cy="18478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048000"/>
            <a:ext cx="54864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produce superior </a:t>
            </a:r>
            <a:r>
              <a:rPr lang="en-US" sz="2800" dirty="0" smtClean="0"/>
              <a:t>s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trength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lightweight </a:t>
            </a:r>
            <a:r>
              <a:rPr lang="en-US" sz="2800" dirty="0" smtClean="0"/>
              <a:t>c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omposites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2800" dirty="0" smtClean="0"/>
              <a:t>Ethanol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4640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Made  of  Hemp</a:t>
            </a:r>
            <a:endParaRPr lang="en-GB" dirty="0"/>
          </a:p>
        </p:txBody>
      </p:sp>
      <p:pic>
        <p:nvPicPr>
          <p:cNvPr id="4" name="Content Placeholder 3" descr="hemp shoe hush pu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05200" y="3886200"/>
            <a:ext cx="2133600" cy="2133600"/>
          </a:xfrm>
          <a:ln>
            <a:solidFill>
              <a:schemeClr val="bg1"/>
            </a:solidFill>
          </a:ln>
        </p:spPr>
      </p:pic>
      <p:pic>
        <p:nvPicPr>
          <p:cNvPr id="5" name="Picture 4" descr="hemp ha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2800" y="1828800"/>
            <a:ext cx="2476500" cy="18478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 descr="eco dock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886200"/>
            <a:ext cx="2466975" cy="18573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hemp jeans.jpg"/>
          <p:cNvPicPr>
            <a:picLocks noChangeAspect="1"/>
          </p:cNvPicPr>
          <p:nvPr/>
        </p:nvPicPr>
        <p:blipFill>
          <a:blip r:embed="rId6" cstate="print"/>
          <a:srcRect l="19231" r="21154"/>
          <a:stretch>
            <a:fillRect/>
          </a:stretch>
        </p:blipFill>
        <p:spPr>
          <a:xfrm>
            <a:off x="6172200" y="1828800"/>
            <a:ext cx="2362200" cy="39624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hemp sui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1828800"/>
            <a:ext cx="2628900" cy="174307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Tm="2486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Hemp Wedding</a:t>
            </a:r>
            <a:endParaRPr lang="en-GB" dirty="0"/>
          </a:p>
        </p:txBody>
      </p:sp>
      <p:pic>
        <p:nvPicPr>
          <p:cNvPr id="5" name="Picture 4" descr="hemp wedding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905000"/>
            <a:ext cx="3286837" cy="4264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Content Placeholder 7" descr="hemp wedding 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248400" y="1828800"/>
            <a:ext cx="2479243" cy="3733800"/>
          </a:xfrm>
          <a:ln>
            <a:solidFill>
              <a:schemeClr val="bg1"/>
            </a:solidFill>
          </a:ln>
        </p:spPr>
      </p:pic>
      <p:pic>
        <p:nvPicPr>
          <p:cNvPr id="6" name="Picture 5" descr="hemp weddnig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276600"/>
            <a:ext cx="3570000" cy="2667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 advTm="787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Stem / Core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Woody fiber, </a:t>
            </a:r>
            <a:r>
              <a:rPr lang="en-US" b="1" dirty="0" err="1" smtClean="0"/>
              <a:t>hurds</a:t>
            </a:r>
            <a:r>
              <a:rPr lang="en-US" b="1" dirty="0" smtClean="0"/>
              <a:t> &amp; pulp (77% cellulose)</a:t>
            </a:r>
          </a:p>
          <a:p>
            <a:pPr lvl="1"/>
            <a:r>
              <a:rPr lang="en-US" dirty="0" smtClean="0"/>
              <a:t>Paper, packing material, fiberboard</a:t>
            </a:r>
          </a:p>
          <a:p>
            <a:pPr lvl="2"/>
            <a:r>
              <a:rPr lang="en-US" dirty="0" smtClean="0"/>
              <a:t>4X more productive than trees per acre</a:t>
            </a:r>
          </a:p>
          <a:p>
            <a:pPr lvl="2"/>
            <a:r>
              <a:rPr lang="en-US" dirty="0" smtClean="0"/>
              <a:t>Hemp does not require </a:t>
            </a:r>
            <a:r>
              <a:rPr lang="en-US" dirty="0" err="1" smtClean="0"/>
              <a:t>sulphur</a:t>
            </a:r>
            <a:r>
              <a:rPr lang="en-US" dirty="0" smtClean="0"/>
              <a:t> based acids, dioxins and 2000 toxic chlorinated organic compounds to be made into paper </a:t>
            </a:r>
          </a:p>
          <a:p>
            <a:pPr lvl="2"/>
            <a:r>
              <a:rPr lang="en-US" dirty="0" smtClean="0"/>
              <a:t>Hemp paper can be recycled many more times </a:t>
            </a:r>
          </a:p>
          <a:p>
            <a:pPr lvl="2"/>
            <a:r>
              <a:rPr lang="en-US" dirty="0" smtClean="0"/>
              <a:t>Hemp paper won’t turn yellow, resistant to insects &amp; mildew</a:t>
            </a:r>
          </a:p>
          <a:p>
            <a:pPr lvl="1"/>
            <a:r>
              <a:rPr lang="en-US" dirty="0" smtClean="0"/>
              <a:t>SUSTAINABLE (6 months vs. 150 years) 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ransition advTm="8036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</a:t>
            </a:r>
            <a:endParaRPr lang="en-GB" dirty="0"/>
          </a:p>
        </p:txBody>
      </p:sp>
      <p:pic>
        <p:nvPicPr>
          <p:cNvPr id="4" name="Content Placeholder 3" descr="stal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3200400"/>
            <a:ext cx="2715764" cy="2011363"/>
          </a:xfrm>
        </p:spPr>
      </p:pic>
      <p:pic>
        <p:nvPicPr>
          <p:cNvPr id="5" name="Picture 4" descr="fiel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524000"/>
            <a:ext cx="2466975" cy="1847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3505200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Vs.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5334000"/>
            <a:ext cx="2590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Hemp,  </a:t>
            </a:r>
            <a:br>
              <a:rPr lang="en-US" dirty="0" smtClean="0"/>
            </a:br>
            <a:r>
              <a:rPr lang="en-US" dirty="0" smtClean="0"/>
              <a:t>77% cellulose</a:t>
            </a:r>
          </a:p>
          <a:p>
            <a:r>
              <a:rPr lang="en-US" dirty="0" smtClean="0"/>
              <a:t>Growth period: 6 months</a:t>
            </a:r>
          </a:p>
          <a:p>
            <a:r>
              <a:rPr lang="en-US" dirty="0" smtClean="0"/>
              <a:t>Yield: 3-8 tons per acre</a:t>
            </a:r>
            <a:endParaRPr lang="en-GB" dirty="0"/>
          </a:p>
        </p:txBody>
      </p:sp>
      <p:pic>
        <p:nvPicPr>
          <p:cNvPr id="10" name="Picture 9" descr="timberstoc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77000" y="3733800"/>
            <a:ext cx="2295525" cy="20002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 descr="timb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2133600"/>
            <a:ext cx="2514600" cy="18192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 descr="tall tre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1371600"/>
            <a:ext cx="1847850" cy="246697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talltre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76800" y="3962400"/>
            <a:ext cx="1857375" cy="246697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781800" y="5867400"/>
            <a:ext cx="1445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Trees,  </a:t>
            </a:r>
            <a:br>
              <a:rPr lang="en-US" dirty="0" smtClean="0"/>
            </a:br>
            <a:r>
              <a:rPr lang="en-US" dirty="0" smtClean="0"/>
              <a:t>80 – 400 yrs</a:t>
            </a:r>
            <a:endParaRPr lang="en-GB" dirty="0"/>
          </a:p>
        </p:txBody>
      </p:sp>
    </p:spTree>
  </p:cSld>
  <p:clrMapOvr>
    <a:masterClrMapping/>
  </p:clrMapOvr>
  <p:transition advTm="2334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590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20ED73-EAF6-46DB-A55E-05C755E6E7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TP030005906</Template>
  <TotalTime>3200</TotalTime>
  <Words>1683</Words>
  <Application>Microsoft Office PowerPoint</Application>
  <PresentationFormat>On-screen Show (4:3)</PresentationFormat>
  <Paragraphs>255</Paragraphs>
  <Slides>34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TP030005906</vt:lpstr>
      <vt:lpstr>Slide 1</vt:lpstr>
      <vt:lpstr>Cannabis Hemp</vt:lpstr>
      <vt:lpstr>What is Hemp?</vt:lpstr>
      <vt:lpstr>Roots</vt:lpstr>
      <vt:lpstr>Outer Stem Fibers</vt:lpstr>
      <vt:lpstr>Made  of  Hemp</vt:lpstr>
      <vt:lpstr>A Hemp Wedding</vt:lpstr>
      <vt:lpstr>Inner Stem / Core</vt:lpstr>
      <vt:lpstr>SUSTAINABLE</vt:lpstr>
      <vt:lpstr>Plastics…</vt:lpstr>
      <vt:lpstr>There is NO PROPER Disposal</vt:lpstr>
      <vt:lpstr>Cellulosic Plastics</vt:lpstr>
      <vt:lpstr>JD Leadham, High School Student</vt:lpstr>
      <vt:lpstr>Construction</vt:lpstr>
      <vt:lpstr>Construction</vt:lpstr>
      <vt:lpstr>Compressed Agricultural Fiber</vt:lpstr>
      <vt:lpstr>All plants can make Biofuel</vt:lpstr>
      <vt:lpstr>Automobile Industry</vt:lpstr>
      <vt:lpstr>UK 2012 Ford Eco Elise</vt:lpstr>
      <vt:lpstr>Canada Kestrel Hemp Electric Car</vt:lpstr>
      <vt:lpstr>Foliage</vt:lpstr>
      <vt:lpstr>Seed</vt:lpstr>
      <vt:lpstr>Seed</vt:lpstr>
      <vt:lpstr>Seed</vt:lpstr>
      <vt:lpstr>Hemp Oil Body Care Products</vt:lpstr>
      <vt:lpstr>Flower Tops / Buds</vt:lpstr>
      <vt:lpstr>Traditional Medicine Since 16th Century BC</vt:lpstr>
      <vt:lpstr>LD50</vt:lpstr>
      <vt:lpstr>Cannabinoid Science</vt:lpstr>
      <vt:lpstr>GW Pharmaceuticals: Sativex</vt:lpstr>
      <vt:lpstr>Some Legal Plants</vt:lpstr>
      <vt:lpstr>We’ve been Hoodwinked!</vt:lpstr>
      <vt:lpstr>Anonymous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Dragonfish</dc:creator>
  <cp:lastModifiedBy>Marketing</cp:lastModifiedBy>
  <cp:revision>12</cp:revision>
  <dcterms:created xsi:type="dcterms:W3CDTF">2012-05-01T16:42:32Z</dcterms:created>
  <dcterms:modified xsi:type="dcterms:W3CDTF">2012-06-04T18:06:52Z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TC300059069990</vt:lpwstr>
  </property>
</Properties>
</file>